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7" r:id="rId2"/>
    <p:sldId id="258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71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5005e42f7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5005e42f7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616800"/>
          </a:xfrm>
          <a:prstGeom prst="rect">
            <a:avLst/>
          </a:prstGeom>
          <a:solidFill>
            <a:srgbClr val="6FA8DC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900" dirty="0">
                <a:solidFill>
                  <a:schemeClr val="lt1"/>
                </a:solidFill>
                <a:latin typeface="Letter-join Plus 36" panose="02000505000000020003" pitchFamily="50" charset="0"/>
              </a:rPr>
              <a:t>Year 3 Termly Newsletter</a:t>
            </a:r>
            <a:endParaRPr sz="3900" dirty="0">
              <a:solidFill>
                <a:schemeClr val="lt1"/>
              </a:solidFill>
              <a:latin typeface="Letter-join Plus 36" panose="02000505000000020003" pitchFamily="50" charset="0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0" y="4526700"/>
            <a:ext cx="9144000" cy="616800"/>
          </a:xfrm>
          <a:prstGeom prst="rect">
            <a:avLst/>
          </a:prstGeom>
          <a:solidFill>
            <a:srgbClr val="6FA8DC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10" dirty="0" smtClean="0">
                <a:solidFill>
                  <a:schemeClr val="lt1"/>
                </a:solidFill>
                <a:latin typeface="Letter-join Plus 36" panose="02000505000000020003" pitchFamily="50" charset="0"/>
              </a:rPr>
              <a:t>Autumn 2023</a:t>
            </a:r>
            <a:endParaRPr sz="2210" dirty="0">
              <a:solidFill>
                <a:schemeClr val="lt1"/>
              </a:solidFill>
              <a:latin typeface="Letter-join Plus 36" panose="02000505000000020003" pitchFamily="50" charset="0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0925" y="616800"/>
            <a:ext cx="2545450" cy="235742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163150" y="1712126"/>
            <a:ext cx="3090600" cy="1261854"/>
          </a:xfrm>
          <a:prstGeom prst="rect">
            <a:avLst/>
          </a:prstGeom>
          <a:noFill/>
          <a:ln w="38100" cap="flat" cmpd="sng">
            <a:solidFill>
              <a:srgbClr val="6FA8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u="sng" dirty="0">
                <a:solidFill>
                  <a:srgbClr val="6FA8DC"/>
                </a:solidFill>
                <a:latin typeface="Letter-join Plus 36" panose="02000505000000020003" pitchFamily="50" charset="0"/>
              </a:rPr>
              <a:t>Important Dates</a:t>
            </a:r>
            <a:r>
              <a:rPr lang="en-GB" b="1" u="sng" dirty="0" smtClean="0">
                <a:solidFill>
                  <a:srgbClr val="6FA8DC"/>
                </a:solidFill>
                <a:latin typeface="Letter-join Plus 36" panose="02000505000000020003" pitchFamily="50" charset="0"/>
              </a:rPr>
              <a:t>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u="sng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6FA8DC"/>
                </a:solidFill>
                <a:latin typeface="Letter-join Plus 36" panose="02000505000000020003" pitchFamily="50" charset="0"/>
              </a:rPr>
              <a:t>PE: Tuesday</a:t>
            </a:r>
            <a:endParaRPr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6FA8DC"/>
                </a:solidFill>
                <a:latin typeface="Letter-join Plus 36" panose="02000505000000020003" pitchFamily="50" charset="0"/>
              </a:rPr>
              <a:t>Homework due in: </a:t>
            </a:r>
            <a:r>
              <a:rPr lang="en-GB" dirty="0" smtClean="0">
                <a:solidFill>
                  <a:srgbClr val="6FA8DC"/>
                </a:solidFill>
                <a:latin typeface="Letter-join Plus 36" panose="02000505000000020003" pitchFamily="50" charset="0"/>
              </a:rPr>
              <a:t>Monday</a:t>
            </a:r>
            <a:endParaRPr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6FA8DC"/>
                </a:solidFill>
                <a:latin typeface="Letter-join Plus 36" panose="02000505000000020003" pitchFamily="50" charset="0"/>
              </a:rPr>
              <a:t>New homework given out: </a:t>
            </a:r>
            <a:r>
              <a:rPr lang="en-GB" dirty="0" smtClean="0">
                <a:solidFill>
                  <a:srgbClr val="6FA8DC"/>
                </a:solidFill>
                <a:latin typeface="Letter-join Plus 36" panose="02000505000000020003" pitchFamily="50" charset="0"/>
              </a:rPr>
              <a:t>Tuesday</a:t>
            </a:r>
            <a:endParaRPr dirty="0">
              <a:solidFill>
                <a:srgbClr val="6FA8DC"/>
              </a:solidFill>
              <a:latin typeface="Letter-join Plus 36" panose="02000505000000020003" pitchFamily="50" charset="0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163150" y="3158013"/>
            <a:ext cx="3090600" cy="1261854"/>
          </a:xfrm>
          <a:prstGeom prst="rect">
            <a:avLst/>
          </a:prstGeom>
          <a:noFill/>
          <a:ln w="38100" cap="flat" cmpd="sng">
            <a:solidFill>
              <a:srgbClr val="6FA8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u="sng" dirty="0">
                <a:solidFill>
                  <a:srgbClr val="6FA8DC"/>
                </a:solidFill>
                <a:latin typeface="Letter-join Plus 36" panose="02000505000000020003" pitchFamily="50" charset="0"/>
              </a:rPr>
              <a:t>Year 3 Staff:</a:t>
            </a:r>
            <a:endParaRPr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r>
              <a:rPr lang="en-GB" dirty="0">
                <a:solidFill>
                  <a:srgbClr val="6FA8DC"/>
                </a:solidFill>
                <a:latin typeface="Letter-join Plus 36" panose="02000505000000020003" pitchFamily="50" charset="0"/>
              </a:rPr>
              <a:t>T5 - Ms. </a:t>
            </a:r>
            <a:r>
              <a:rPr lang="en-GB" dirty="0" err="1" smtClean="0">
                <a:solidFill>
                  <a:srgbClr val="6FA8DC"/>
                </a:solidFill>
                <a:latin typeface="Letter-join Plus 36" panose="02000505000000020003" pitchFamily="50" charset="0"/>
              </a:rPr>
              <a:t>Valli</a:t>
            </a:r>
            <a:r>
              <a:rPr lang="en-GB" dirty="0">
                <a:solidFill>
                  <a:srgbClr val="6FA8DC"/>
                </a:solidFill>
                <a:latin typeface="Letter-join Plus 36" panose="02000505000000020003" pitchFamily="50" charset="0"/>
              </a:rPr>
              <a:t> (Year Group Leader</a:t>
            </a:r>
            <a:r>
              <a:rPr lang="en-GB" dirty="0" smtClean="0">
                <a:solidFill>
                  <a:srgbClr val="6FA8DC"/>
                </a:solidFill>
                <a:latin typeface="Letter-join Plus 36" panose="02000505000000020003" pitchFamily="50" charset="0"/>
              </a:rPr>
              <a:t>)</a:t>
            </a:r>
            <a:endParaRPr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6FA8DC"/>
                </a:solidFill>
                <a:latin typeface="Letter-join Plus 36" panose="02000505000000020003" pitchFamily="50" charset="0"/>
              </a:rPr>
              <a:t>T6 </a:t>
            </a:r>
            <a:r>
              <a:rPr lang="en-GB" dirty="0" smtClean="0">
                <a:solidFill>
                  <a:srgbClr val="6FA8DC"/>
                </a:solidFill>
                <a:latin typeface="Letter-join Plus 36" panose="02000505000000020003" pitchFamily="50" charset="0"/>
              </a:rPr>
              <a:t>– Ms. </a:t>
            </a:r>
            <a:r>
              <a:rPr lang="en-GB" dirty="0" err="1" smtClean="0">
                <a:solidFill>
                  <a:srgbClr val="6FA8DC"/>
                </a:solidFill>
                <a:latin typeface="Letter-join Plus 36" panose="02000505000000020003" pitchFamily="50" charset="0"/>
              </a:rPr>
              <a:t>Aktar</a:t>
            </a:r>
            <a:endParaRPr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rgbClr val="6FA8DC"/>
                </a:solidFill>
                <a:latin typeface="Letter-join Plus 36" panose="02000505000000020003" pitchFamily="50" charset="0"/>
              </a:rPr>
              <a:t>T7 </a:t>
            </a:r>
            <a:r>
              <a:rPr lang="en-GB" dirty="0" smtClean="0">
                <a:solidFill>
                  <a:srgbClr val="6FA8DC"/>
                </a:solidFill>
                <a:latin typeface="Letter-join Plus 36" panose="02000505000000020003" pitchFamily="50" charset="0"/>
              </a:rPr>
              <a:t>– Ms. </a:t>
            </a:r>
            <a:r>
              <a:rPr lang="en-GB" dirty="0" err="1" smtClean="0">
                <a:solidFill>
                  <a:srgbClr val="6FA8DC"/>
                </a:solidFill>
                <a:latin typeface="Letter-join Plus 36" panose="02000505000000020003" pitchFamily="50" charset="0"/>
              </a:rPr>
              <a:t>Hoque</a:t>
            </a:r>
            <a:r>
              <a:rPr lang="en-GB" dirty="0" smtClean="0">
                <a:solidFill>
                  <a:srgbClr val="6FA8DC"/>
                </a:solidFill>
                <a:latin typeface="Letter-join Plus 36" panose="02000505000000020003" pitchFamily="50" charset="0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rgbClr val="6FA8DC"/>
                </a:solidFill>
                <a:latin typeface="Letter-join Plus 36" panose="02000505000000020003" pitchFamily="50" charset="0"/>
              </a:rPr>
              <a:t>Assistant </a:t>
            </a:r>
            <a:r>
              <a:rPr lang="en-GB" dirty="0" err="1" smtClean="0">
                <a:solidFill>
                  <a:srgbClr val="6FA8DC"/>
                </a:solidFill>
                <a:latin typeface="Letter-join Plus 36" panose="02000505000000020003" pitchFamily="50" charset="0"/>
              </a:rPr>
              <a:t>Headteacher</a:t>
            </a:r>
            <a:r>
              <a:rPr lang="en-GB" dirty="0">
                <a:solidFill>
                  <a:srgbClr val="6FA8DC"/>
                </a:solidFill>
                <a:latin typeface="Letter-join Plus 36" panose="02000505000000020003" pitchFamily="50" charset="0"/>
              </a:rPr>
              <a:t>: Ms. Butt </a:t>
            </a:r>
            <a:endParaRPr dirty="0">
              <a:solidFill>
                <a:srgbClr val="6FA8DC"/>
              </a:solidFill>
              <a:latin typeface="Letter-join Plus 36" panose="02000505000000020003" pitchFamily="50" charset="0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163150" y="879763"/>
            <a:ext cx="3090600" cy="569400"/>
          </a:xfrm>
          <a:prstGeom prst="rect">
            <a:avLst/>
          </a:prstGeom>
          <a:noFill/>
          <a:ln w="38100" cap="flat" cmpd="sng">
            <a:solidFill>
              <a:srgbClr val="6FA8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 dirty="0">
                <a:solidFill>
                  <a:srgbClr val="6FA8DC"/>
                </a:solidFill>
                <a:latin typeface="Letter-join Plus 36" panose="02000505000000020003" pitchFamily="50" charset="0"/>
              </a:rPr>
              <a:t>Welcome to Year 3!</a:t>
            </a:r>
            <a:endParaRPr sz="2500" b="1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6410550" y="687350"/>
            <a:ext cx="2461500" cy="3755700"/>
          </a:xfrm>
          <a:prstGeom prst="rect">
            <a:avLst/>
          </a:prstGeom>
          <a:noFill/>
          <a:ln w="38100" cap="flat" cmpd="sng">
            <a:solidFill>
              <a:srgbClr val="6FA8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u="sng" dirty="0">
                <a:solidFill>
                  <a:srgbClr val="6FA8DC"/>
                </a:solidFill>
                <a:latin typeface="Letter-join Plus 36" panose="02000505000000020003" pitchFamily="50" charset="0"/>
              </a:rPr>
              <a:t>General Reminders:</a:t>
            </a:r>
            <a:endParaRPr b="1" u="sng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dirty="0">
                <a:solidFill>
                  <a:srgbClr val="6FA8DC"/>
                </a:solidFill>
                <a:latin typeface="Letter-join Plus 36" panose="02000505000000020003" pitchFamily="50" charset="0"/>
              </a:rPr>
              <a:t>Please make sure your child brings in their book bag (no backpacks), reading book and reading record everyday.</a:t>
            </a:r>
            <a:endParaRPr sz="13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dirty="0">
                <a:solidFill>
                  <a:srgbClr val="6FA8DC"/>
                </a:solidFill>
                <a:latin typeface="Letter-join Plus 36" panose="02000505000000020003" pitchFamily="50" charset="0"/>
              </a:rPr>
              <a:t>Please make sure your child is wearing the correct uniform.</a:t>
            </a:r>
            <a:endParaRPr sz="13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dirty="0">
                <a:solidFill>
                  <a:srgbClr val="6FA8DC"/>
                </a:solidFill>
                <a:latin typeface="Letter-join Plus 36" panose="02000505000000020003" pitchFamily="50" charset="0"/>
              </a:rPr>
              <a:t>It is important that your child attends school everyday so that they make good progress.</a:t>
            </a:r>
            <a:endParaRPr sz="13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rgbClr val="6FA8D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rgbClr val="6FA8DC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u="sng" dirty="0">
              <a:solidFill>
                <a:srgbClr val="6FA8DC"/>
              </a:solidFill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3370700" y="3158025"/>
            <a:ext cx="2769000" cy="1293000"/>
          </a:xfrm>
          <a:prstGeom prst="rect">
            <a:avLst/>
          </a:prstGeom>
          <a:noFill/>
          <a:ln w="38100" cap="flat" cmpd="sng">
            <a:solidFill>
              <a:srgbClr val="6FA8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 u="sng" dirty="0">
                <a:solidFill>
                  <a:srgbClr val="6FA8DC"/>
                </a:solidFill>
                <a:latin typeface="Letter-join Plus 36" panose="02000505000000020003" pitchFamily="50" charset="0"/>
              </a:rPr>
              <a:t>How to Contact Us: </a:t>
            </a:r>
            <a:endParaRPr sz="1300" b="1" u="sng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 u="sng" dirty="0">
                <a:solidFill>
                  <a:srgbClr val="6FA8DC"/>
                </a:solidFill>
                <a:latin typeface="Letter-join Plus 36" panose="02000505000000020003" pitchFamily="50" charset="0"/>
              </a:rPr>
              <a:t>Email: </a:t>
            </a:r>
            <a:r>
              <a:rPr lang="en-GB" sz="1100" dirty="0">
                <a:solidFill>
                  <a:srgbClr val="6FA8DC"/>
                </a:solidFill>
                <a:latin typeface="Letter-join Plus 36" panose="02000505000000020003" pitchFamily="50" charset="0"/>
              </a:rPr>
              <a:t>info@nelson.newham.sch.uk</a:t>
            </a:r>
            <a:endParaRPr sz="11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 u="sng" dirty="0">
                <a:solidFill>
                  <a:srgbClr val="6FA8DC"/>
                </a:solidFill>
                <a:latin typeface="Letter-join Plus 36" panose="02000505000000020003" pitchFamily="50" charset="0"/>
              </a:rPr>
              <a:t>Phone:</a:t>
            </a:r>
            <a:r>
              <a:rPr lang="en-GB" sz="1200" dirty="0">
                <a:solidFill>
                  <a:srgbClr val="6FA8DC"/>
                </a:solidFill>
                <a:latin typeface="Letter-join Plus 36" panose="02000505000000020003" pitchFamily="50" charset="0"/>
              </a:rPr>
              <a:t> </a:t>
            </a:r>
            <a:r>
              <a:rPr lang="en-GB" sz="1100" dirty="0">
                <a:solidFill>
                  <a:srgbClr val="6FA8DC"/>
                </a:solidFill>
                <a:latin typeface="Letter-join Plus 36" panose="02000505000000020003" pitchFamily="50" charset="0"/>
              </a:rPr>
              <a:t>020 8472 0642</a:t>
            </a:r>
            <a:endParaRPr sz="11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dirty="0">
                <a:solidFill>
                  <a:srgbClr val="6FA8DC"/>
                </a:solidFill>
                <a:latin typeface="Letter-join Plus 36" panose="02000505000000020003" pitchFamily="50" charset="0"/>
              </a:rPr>
              <a:t>We will send you any important information through Parent Mail.</a:t>
            </a:r>
            <a:endParaRPr sz="13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rgbClr val="6FA8D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616800"/>
          </a:xfrm>
          <a:prstGeom prst="rect">
            <a:avLst/>
          </a:prstGeom>
          <a:solidFill>
            <a:srgbClr val="6FA8DC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900" dirty="0">
                <a:solidFill>
                  <a:schemeClr val="lt1"/>
                </a:solidFill>
                <a:latin typeface="Letter-join Plus 36" panose="02000505000000020003" pitchFamily="50" charset="0"/>
              </a:rPr>
              <a:t>Year 3 Termly Newsletter</a:t>
            </a:r>
            <a:endParaRPr sz="3900" dirty="0">
              <a:solidFill>
                <a:schemeClr val="lt1"/>
              </a:solidFill>
              <a:latin typeface="Letter-join Plus 36" panose="02000505000000020003" pitchFamily="50" charset="0"/>
            </a:endParaRPr>
          </a:p>
        </p:txBody>
      </p:sp>
      <p:sp>
        <p:nvSpPr>
          <p:cNvPr id="72" name="Google Shape;72;p15"/>
          <p:cNvSpPr txBox="1">
            <a:spLocks noGrp="1"/>
          </p:cNvSpPr>
          <p:nvPr>
            <p:ph type="ctrTitle"/>
          </p:nvPr>
        </p:nvSpPr>
        <p:spPr>
          <a:xfrm>
            <a:off x="0" y="4526700"/>
            <a:ext cx="9144000" cy="616800"/>
          </a:xfrm>
          <a:prstGeom prst="rect">
            <a:avLst/>
          </a:prstGeom>
          <a:solidFill>
            <a:srgbClr val="6FA8DC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10" dirty="0" smtClean="0">
                <a:solidFill>
                  <a:schemeClr val="lt1"/>
                </a:solidFill>
                <a:latin typeface="Letter-join Plus 36" panose="02000505000000020003" pitchFamily="50" charset="0"/>
              </a:rPr>
              <a:t>Autumn 2023</a:t>
            </a:r>
            <a:endParaRPr sz="2210" dirty="0">
              <a:solidFill>
                <a:schemeClr val="lt1"/>
              </a:solidFill>
              <a:latin typeface="Letter-join Plus 36" panose="02000505000000020003" pitchFamily="50" charset="0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119075" y="719175"/>
            <a:ext cx="2673600" cy="1585019"/>
          </a:xfrm>
          <a:prstGeom prst="rect">
            <a:avLst/>
          </a:prstGeom>
          <a:noFill/>
          <a:ln w="38100" cap="flat" cmpd="sng">
            <a:solidFill>
              <a:srgbClr val="6FA8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u="sng" dirty="0">
                <a:solidFill>
                  <a:srgbClr val="6FA8DC"/>
                </a:solidFill>
                <a:latin typeface="Letter-join Plus 36" panose="02000505000000020003" pitchFamily="50" charset="0"/>
              </a:rPr>
              <a:t>English:</a:t>
            </a:r>
            <a:endParaRPr b="1" u="sng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rgbClr val="6FA8DC"/>
                </a:solidFill>
                <a:latin typeface="Letter-join Plus 36" panose="02000505000000020003" pitchFamily="50" charset="0"/>
              </a:rPr>
              <a:t>During the Autumn Term, we will be reading the following books: George’s Marvellous Medicine, </a:t>
            </a:r>
            <a:r>
              <a:rPr lang="en-GB" sz="1100" dirty="0" smtClean="0">
                <a:solidFill>
                  <a:srgbClr val="6FA8DC"/>
                </a:solidFill>
                <a:latin typeface="Letter-join Plus 36" panose="02000505000000020003" pitchFamily="50" charset="0"/>
              </a:rPr>
              <a:t>Traction Man meets </a:t>
            </a:r>
            <a:r>
              <a:rPr lang="en-GB" sz="1100" dirty="0" err="1" smtClean="0">
                <a:solidFill>
                  <a:srgbClr val="6FA8DC"/>
                </a:solidFill>
                <a:latin typeface="Letter-join Plus 36" panose="02000505000000020003" pitchFamily="50" charset="0"/>
              </a:rPr>
              <a:t>Turbodog</a:t>
            </a:r>
            <a:r>
              <a:rPr lang="en-GB" sz="1100" dirty="0" smtClean="0">
                <a:solidFill>
                  <a:srgbClr val="6FA8DC"/>
                </a:solidFill>
                <a:latin typeface="Letter-join Plus 36" panose="02000505000000020003" pitchFamily="50" charset="0"/>
              </a:rPr>
              <a:t>, The Planets, Bill’s New Frock and Stone </a:t>
            </a:r>
            <a:r>
              <a:rPr lang="en-GB" sz="1100" dirty="0">
                <a:solidFill>
                  <a:srgbClr val="6FA8DC"/>
                </a:solidFill>
                <a:latin typeface="Letter-join Plus 36" panose="02000505000000020003" pitchFamily="50" charset="0"/>
              </a:rPr>
              <a:t>Age Boy. </a:t>
            </a:r>
            <a:endParaRPr sz="11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rgbClr val="6FA8DC"/>
                </a:solidFill>
                <a:latin typeface="Letter-join Plus 36" panose="02000505000000020003" pitchFamily="50" charset="0"/>
              </a:rPr>
              <a:t>We will be doing a range of different writing outcomes based on these books</a:t>
            </a:r>
            <a:r>
              <a:rPr lang="en-GB" sz="1100" dirty="0">
                <a:solidFill>
                  <a:srgbClr val="6FA8DC"/>
                </a:solidFill>
              </a:rPr>
              <a:t>.</a:t>
            </a:r>
            <a:endParaRPr b="1" u="sng" dirty="0">
              <a:solidFill>
                <a:srgbClr val="6FA8DC"/>
              </a:solidFill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119075" y="2394075"/>
            <a:ext cx="2673600" cy="1862018"/>
          </a:xfrm>
          <a:prstGeom prst="rect">
            <a:avLst/>
          </a:prstGeom>
          <a:noFill/>
          <a:ln w="38100" cap="flat" cmpd="sng">
            <a:solidFill>
              <a:srgbClr val="6FA8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 u="sng" dirty="0">
                <a:solidFill>
                  <a:srgbClr val="6FA8DC"/>
                </a:solidFill>
                <a:latin typeface="Letter-join Plus 36" panose="02000505000000020003" pitchFamily="50" charset="0"/>
              </a:rPr>
              <a:t>Maths: </a:t>
            </a:r>
            <a:endParaRPr sz="1300" b="1" u="sng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6FA8DC"/>
                </a:solidFill>
                <a:latin typeface="Letter-join Plus 36" panose="02000505000000020003" pitchFamily="50" charset="0"/>
              </a:rPr>
              <a:t>In the Autumn term, we will be deepening our understanding of numbers up to 1000, comparing and ordering numbers and exploring number patterns. Children in Year 3 also need to know their 3, 4 and 8 times tables. They can use </a:t>
            </a:r>
            <a:r>
              <a:rPr lang="en-GB" sz="1200" dirty="0" err="1" smtClean="0">
                <a:solidFill>
                  <a:srgbClr val="6FA8DC"/>
                </a:solidFill>
                <a:latin typeface="Letter-join Plus 36" panose="02000505000000020003" pitchFamily="50" charset="0"/>
              </a:rPr>
              <a:t>Mathshed</a:t>
            </a:r>
            <a:r>
              <a:rPr lang="en-GB" sz="1200" dirty="0" smtClean="0">
                <a:solidFill>
                  <a:srgbClr val="6FA8DC"/>
                </a:solidFill>
                <a:latin typeface="Letter-join Plus 36" panose="02000505000000020003" pitchFamily="50" charset="0"/>
              </a:rPr>
              <a:t> </a:t>
            </a:r>
            <a:r>
              <a:rPr lang="en-GB" sz="1200" dirty="0">
                <a:solidFill>
                  <a:srgbClr val="6FA8DC"/>
                </a:solidFill>
                <a:latin typeface="Letter-join Plus 36" panose="02000505000000020003" pitchFamily="50" charset="0"/>
              </a:rPr>
              <a:t>to help them practice. </a:t>
            </a:r>
            <a:endParaRPr sz="1300" b="1" u="sng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2884475" y="719175"/>
            <a:ext cx="2727000" cy="3539400"/>
          </a:xfrm>
          <a:prstGeom prst="rect">
            <a:avLst/>
          </a:prstGeom>
          <a:noFill/>
          <a:ln w="38100" cap="flat" cmpd="sng">
            <a:solidFill>
              <a:srgbClr val="6FA8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u="sng" dirty="0">
                <a:solidFill>
                  <a:srgbClr val="6FA8DC"/>
                </a:solidFill>
                <a:latin typeface="Letter-join Plus 36" panose="02000505000000020003" pitchFamily="50" charset="0"/>
              </a:rPr>
              <a:t>How you can support at home:</a:t>
            </a:r>
            <a:endParaRPr b="1" u="sng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179999" lvl="0" indent="-171450" algn="l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200"/>
              <a:buChar char="●"/>
            </a:pPr>
            <a:r>
              <a:rPr lang="en-GB" sz="1200" dirty="0">
                <a:solidFill>
                  <a:srgbClr val="6FA8DC"/>
                </a:solidFill>
                <a:latin typeface="Letter-join Plus 36" panose="02000505000000020003" pitchFamily="50" charset="0"/>
              </a:rPr>
              <a:t>Read with your child everyday.</a:t>
            </a:r>
            <a:endParaRPr sz="12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179999" lvl="0" indent="-171450" algn="l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200"/>
              <a:buChar char="●"/>
            </a:pPr>
            <a:r>
              <a:rPr lang="en-GB" sz="1200" dirty="0">
                <a:solidFill>
                  <a:srgbClr val="6FA8DC"/>
                </a:solidFill>
                <a:latin typeface="Letter-join Plus 36" panose="02000505000000020003" pitchFamily="50" charset="0"/>
              </a:rPr>
              <a:t>Practise timetables with your child. </a:t>
            </a:r>
            <a:endParaRPr sz="12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179999" lvl="0" indent="-171450" algn="l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200"/>
              <a:buChar char="●"/>
            </a:pPr>
            <a:r>
              <a:rPr lang="en-GB" sz="1200" dirty="0">
                <a:solidFill>
                  <a:srgbClr val="6FA8DC"/>
                </a:solidFill>
                <a:latin typeface="Letter-join Plus 36" panose="02000505000000020003" pitchFamily="50" charset="0"/>
              </a:rPr>
              <a:t>You could take your child to the Natural History Museum to explore fossils and enjoy the earthquake simulator! </a:t>
            </a:r>
            <a:endParaRPr sz="12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200" dirty="0" smtClean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 smtClean="0">
                <a:solidFill>
                  <a:srgbClr val="6FA8DC"/>
                </a:solidFill>
                <a:latin typeface="Letter-join Plus 36" panose="02000505000000020003" pitchFamily="50" charset="0"/>
              </a:rPr>
              <a:t>We </a:t>
            </a:r>
            <a:r>
              <a:rPr lang="en-GB" sz="1200" dirty="0">
                <a:solidFill>
                  <a:srgbClr val="6FA8DC"/>
                </a:solidFill>
                <a:latin typeface="Letter-join Plus 36" panose="02000505000000020003" pitchFamily="50" charset="0"/>
              </a:rPr>
              <a:t>have been exploring what makes an effective learner and so you could ask your child the following questions: </a:t>
            </a:r>
            <a:endParaRPr sz="12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200"/>
              <a:buChar char="●"/>
            </a:pPr>
            <a:r>
              <a:rPr lang="en-GB" sz="1200" dirty="0">
                <a:solidFill>
                  <a:srgbClr val="6FA8DC"/>
                </a:solidFill>
                <a:latin typeface="Letter-join Plus 36" panose="02000505000000020003" pitchFamily="50" charset="0"/>
              </a:rPr>
              <a:t>What did you</a:t>
            </a:r>
            <a:r>
              <a:rPr lang="en-GB" sz="1200" i="1" dirty="0">
                <a:solidFill>
                  <a:srgbClr val="6FA8DC"/>
                </a:solidFill>
                <a:latin typeface="Letter-join Plus 36" panose="02000505000000020003" pitchFamily="50" charset="0"/>
              </a:rPr>
              <a:t> learn </a:t>
            </a:r>
            <a:r>
              <a:rPr lang="en-GB" sz="1200" dirty="0">
                <a:solidFill>
                  <a:srgbClr val="6FA8DC"/>
                </a:solidFill>
                <a:latin typeface="Letter-join Plus 36" panose="02000505000000020003" pitchFamily="50" charset="0"/>
              </a:rPr>
              <a:t>today at school?</a:t>
            </a:r>
            <a:endParaRPr sz="12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200"/>
              <a:buChar char="●"/>
            </a:pPr>
            <a:r>
              <a:rPr lang="en-GB" sz="1200" dirty="0">
                <a:solidFill>
                  <a:srgbClr val="6FA8DC"/>
                </a:solidFill>
                <a:latin typeface="Letter-join Plus 36" panose="02000505000000020003" pitchFamily="50" charset="0"/>
              </a:rPr>
              <a:t>Tell me about a strategy you used to help you with your learning.</a:t>
            </a:r>
            <a:endParaRPr sz="12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200"/>
              <a:buChar char="●"/>
            </a:pPr>
            <a:r>
              <a:rPr lang="en-GB" sz="1200" dirty="0">
                <a:solidFill>
                  <a:srgbClr val="6FA8DC"/>
                </a:solidFill>
                <a:latin typeface="Letter-join Plus 36" panose="02000505000000020003" pitchFamily="50" charset="0"/>
              </a:rPr>
              <a:t>What challenged you the most today?</a:t>
            </a:r>
            <a:endParaRPr b="1" u="sng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5703275" y="719175"/>
            <a:ext cx="3369600" cy="3570178"/>
          </a:xfrm>
          <a:prstGeom prst="rect">
            <a:avLst/>
          </a:prstGeom>
          <a:noFill/>
          <a:ln w="38100" cap="flat" cmpd="sng">
            <a:solidFill>
              <a:srgbClr val="6FA8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u="sng" dirty="0">
                <a:solidFill>
                  <a:srgbClr val="6FA8DC"/>
                </a:solidFill>
                <a:latin typeface="Letter-join Plus 36" panose="02000505000000020003" pitchFamily="50" charset="0"/>
              </a:rPr>
              <a:t>LCC</a:t>
            </a:r>
            <a:r>
              <a:rPr lang="en-GB" sz="1200" b="1" u="sng" dirty="0" smtClean="0">
                <a:solidFill>
                  <a:srgbClr val="6FA8DC"/>
                </a:solidFill>
                <a:latin typeface="Letter-join Plus 36" panose="02000505000000020003" pitchFamily="50" charset="0"/>
              </a:rPr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sng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u="sng" dirty="0">
                <a:solidFill>
                  <a:srgbClr val="6FA8DC"/>
                </a:solidFill>
                <a:latin typeface="Letter-join Plus 36" panose="02000505000000020003" pitchFamily="50" charset="0"/>
              </a:rPr>
              <a:t>Geography</a:t>
            </a:r>
            <a:r>
              <a:rPr lang="en-GB" sz="1200" dirty="0">
                <a:solidFill>
                  <a:srgbClr val="6FA8DC"/>
                </a:solidFill>
                <a:latin typeface="Letter-join Plus 36" panose="02000505000000020003" pitchFamily="50" charset="0"/>
              </a:rPr>
              <a:t>: Our topic for this term is ‘What makes the earth angry?’ - We will be looking at natural disasters.</a:t>
            </a:r>
            <a:endParaRPr sz="12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u="sng" dirty="0">
                <a:solidFill>
                  <a:srgbClr val="6FA8DC"/>
                </a:solidFill>
                <a:latin typeface="Letter-join Plus 36" panose="02000505000000020003" pitchFamily="50" charset="0"/>
              </a:rPr>
              <a:t>Science:</a:t>
            </a:r>
            <a:r>
              <a:rPr lang="en-GB" sz="1200" dirty="0">
                <a:solidFill>
                  <a:srgbClr val="6FA8DC"/>
                </a:solidFill>
                <a:latin typeface="Letter-join Plus 36" panose="02000505000000020003" pitchFamily="50" charset="0"/>
              </a:rPr>
              <a:t> Our topic is Rocks, Soils, Minerals and Fossils. </a:t>
            </a:r>
            <a:endParaRPr lang="en-GB" sz="1200" dirty="0" smtClean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u="sng" dirty="0">
                <a:solidFill>
                  <a:srgbClr val="6FA8DC"/>
                </a:solidFill>
                <a:latin typeface="Letter-join Plus 36" panose="02000505000000020003" pitchFamily="50" charset="0"/>
              </a:rPr>
              <a:t>RE</a:t>
            </a:r>
            <a:r>
              <a:rPr lang="en-GB" sz="1200" b="1" dirty="0">
                <a:solidFill>
                  <a:srgbClr val="6FA8DC"/>
                </a:solidFill>
                <a:latin typeface="Letter-join Plus 36" panose="02000505000000020003" pitchFamily="50" charset="0"/>
              </a:rPr>
              <a:t>: </a:t>
            </a:r>
            <a:r>
              <a:rPr lang="en-GB" sz="1200" dirty="0">
                <a:solidFill>
                  <a:srgbClr val="6FA8DC"/>
                </a:solidFill>
                <a:latin typeface="Letter-join Plus 36" panose="02000505000000020003" pitchFamily="50" charset="0"/>
              </a:rPr>
              <a:t>As part of our RE topic, we will be visiting the London Buddhist </a:t>
            </a:r>
            <a:r>
              <a:rPr lang="en-GB" sz="1200" dirty="0" smtClean="0">
                <a:solidFill>
                  <a:srgbClr val="6FA8DC"/>
                </a:solidFill>
                <a:latin typeface="Letter-join Plus 36" panose="02000505000000020003" pitchFamily="50" charset="0"/>
              </a:rPr>
              <a:t>Centre. </a:t>
            </a:r>
            <a:r>
              <a:rPr lang="en-GB" sz="1200" dirty="0">
                <a:solidFill>
                  <a:srgbClr val="6FA8DC"/>
                </a:solidFill>
                <a:latin typeface="Letter-join Plus 36" panose="02000505000000020003" pitchFamily="50" charset="0"/>
              </a:rPr>
              <a:t>More information will be sent on Parent Mail.</a:t>
            </a:r>
            <a:endParaRPr sz="12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6FA8DC"/>
                </a:solidFill>
                <a:latin typeface="Letter-join Plus 36" panose="02000505000000020003" pitchFamily="50" charset="0"/>
              </a:rPr>
              <a:t>Your child will also be taught </a:t>
            </a:r>
            <a:r>
              <a:rPr lang="en-GB" sz="1200" dirty="0" smtClean="0">
                <a:solidFill>
                  <a:srgbClr val="6FA8DC"/>
                </a:solidFill>
                <a:latin typeface="Letter-join Plus 36" panose="02000505000000020003" pitchFamily="50" charset="0"/>
              </a:rPr>
              <a:t>PE and </a:t>
            </a:r>
            <a:r>
              <a:rPr lang="en-GB" sz="1200" dirty="0">
                <a:solidFill>
                  <a:srgbClr val="6FA8DC"/>
                </a:solidFill>
                <a:latin typeface="Letter-join Plus 36" panose="02000505000000020003" pitchFamily="50" charset="0"/>
              </a:rPr>
              <a:t>Music </a:t>
            </a:r>
            <a:r>
              <a:rPr lang="en-GB" sz="1200" dirty="0" smtClean="0">
                <a:solidFill>
                  <a:srgbClr val="6FA8DC"/>
                </a:solidFill>
                <a:latin typeface="Letter-join Plus 36" panose="02000505000000020003" pitchFamily="50" charset="0"/>
              </a:rPr>
              <a:t>by </a:t>
            </a:r>
            <a:r>
              <a:rPr lang="en-GB" sz="1200" dirty="0">
                <a:solidFill>
                  <a:srgbClr val="6FA8DC"/>
                </a:solidFill>
                <a:latin typeface="Letter-join Plus 36" panose="02000505000000020003" pitchFamily="50" charset="0"/>
              </a:rPr>
              <a:t>subject specialists..</a:t>
            </a:r>
            <a:endParaRPr sz="12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1" dirty="0">
                <a:solidFill>
                  <a:srgbClr val="6FA8DC"/>
                </a:solidFill>
                <a:latin typeface="Letter-join Plus 36" panose="02000505000000020003" pitchFamily="50" charset="0"/>
              </a:rPr>
              <a:t>For further information, please see the Curriculum Maps available on the School Website.</a:t>
            </a:r>
            <a:endParaRPr sz="1200" i="1" dirty="0">
              <a:solidFill>
                <a:srgbClr val="6FA8DC"/>
              </a:solidFill>
              <a:latin typeface="Letter-join Plus 36" panose="02000505000000020003" pitchFamily="50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424</Words>
  <Application>Microsoft Office PowerPoint</Application>
  <PresentationFormat>On-screen Show (16:9)</PresentationFormat>
  <Paragraphs>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Letter-join Plus 36</vt:lpstr>
      <vt:lpstr>Simple Light</vt:lpstr>
      <vt:lpstr>Year 3 Termly Newsletter</vt:lpstr>
      <vt:lpstr>Year 3 Termly Newsletter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download this document and change the font to Letter Join before emailing it to be printed!</dc:title>
  <dc:creator>Danielle Harris</dc:creator>
  <cp:lastModifiedBy>Fahima</cp:lastModifiedBy>
  <cp:revision>5</cp:revision>
  <dcterms:modified xsi:type="dcterms:W3CDTF">2023-09-15T07:23:02Z</dcterms:modified>
</cp:coreProperties>
</file>